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70" r:id="rId6"/>
    <p:sldId id="271" r:id="rId7"/>
    <p:sldId id="280" r:id="rId8"/>
    <p:sldId id="273" r:id="rId9"/>
    <p:sldId id="274" r:id="rId10"/>
    <p:sldId id="281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29849-2BCC-4FC8-AB41-02BA04EAC7DA}" type="datetimeFigureOut">
              <a:rPr lang="en-US" smtClean="0"/>
              <a:t>11-May-15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6A625-740B-4641-B3AF-91A51756E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1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6A625-740B-4641-B3AF-91A51756E2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5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C1B3-B9DB-40A5-A5B2-7F121B177891}" type="datetime1">
              <a:rPr lang="en-US" smtClean="0"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2D16-1197-41DB-ABD3-48D22B9858F5}" type="datetime1">
              <a:rPr lang="en-US" smtClean="0"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8AA48-8999-4942-90B8-995F67C782EB}" type="datetime1">
              <a:rPr lang="en-US" smtClean="0"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3581-C77F-4A32-A021-0A152DAA686D}" type="datetime1">
              <a:rPr lang="en-US" smtClean="0"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EFDF-3C6F-4EAC-8FD2-64D99CEAA728}" type="datetime1">
              <a:rPr lang="en-US" smtClean="0"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6BE4-EF3E-416F-A972-F44F7E96B1B5}" type="datetime1">
              <a:rPr lang="en-US" smtClean="0"/>
              <a:t>11-May-15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D32-E1FE-4D22-880B-BB6EAF4E7527}" type="datetime1">
              <a:rPr lang="en-US" smtClean="0"/>
              <a:t>11-May-15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6205-E42C-4762-878B-9113D000D420}" type="datetime1">
              <a:rPr lang="en-US" smtClean="0"/>
              <a:t>11-May-15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A9B7-169F-4D8A-A751-0F9C0A47BF83}" type="datetime1">
              <a:rPr lang="en-US" smtClean="0"/>
              <a:t>11-May-15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1D01-903B-49BF-BD01-56FBFEEAA714}" type="datetime1">
              <a:rPr lang="en-US" smtClean="0"/>
              <a:t>11-May-15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BACE-0BA2-4515-825D-210A2475534C}" type="datetime1">
              <a:rPr lang="en-US" smtClean="0"/>
              <a:t>11-May-15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2FAAC36-8F07-4348-B4A2-C207B043EE5B}" type="datetime1">
              <a:rPr lang="en-US" smtClean="0"/>
              <a:t>11-May-15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8873D47-9689-455D-AFDA-0809E3046CC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7514" y="3212976"/>
            <a:ext cx="7543800" cy="1524000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METODI ZA UPRAVLJANJE ZAGU</a:t>
            </a:r>
            <a:r>
              <a:rPr lang="sr-Latn-ME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ŠENJIMA U USLOVIMA LIBERALNOG TRŽIŠTA ELEKTRIČNE ENERGIJE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 NJIHOV ZNA</a:t>
            </a:r>
            <a:r>
              <a:rPr lang="sr-Latn-ME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ČAJ ZA </a:t>
            </a:r>
            <a:r>
              <a:rPr lang="sr-Latn-ME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ELEKTROENERGETSKI </a:t>
            </a:r>
            <a:r>
              <a:rPr lang="sr-Latn-ME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 CRNE GORE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logo CG KO CIG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232" y="764704"/>
            <a:ext cx="2080963" cy="131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767514" y="5589240"/>
            <a:ext cx="3886200" cy="6397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Spec.Sc.E.E. Ivan Glomazić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5148064" y="5590913"/>
            <a:ext cx="3657600" cy="639762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Doc. dr Zoran Miljanić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5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156" y="404664"/>
            <a:ext cx="6781800" cy="1205813"/>
          </a:xfrm>
        </p:spPr>
        <p:txBody>
          <a:bodyPr>
            <a:noAutofit/>
          </a:bodyPr>
          <a:lstStyle/>
          <a:p>
            <a:r>
              <a:rPr lang="sr-Latn-ME" sz="3700" dirty="0">
                <a:latin typeface="Arial" panose="020B0604020202020204" pitchFamily="34" charset="0"/>
                <a:cs typeface="Arial" panose="020B0604020202020204" pitchFamily="34" charset="0"/>
              </a:rPr>
              <a:t>ZAGUŠENJE U PRENOSNOM SISTEMU CRNE GORE</a:t>
            </a:r>
            <a:endParaRPr lang="en-US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8640"/>
            <a:ext cx="7543800" cy="3816424"/>
          </a:xfrm>
        </p:spPr>
        <p:txBody>
          <a:bodyPr>
            <a:normAutofit/>
          </a:bodyPr>
          <a:lstStyle/>
          <a:p>
            <a:r>
              <a:rPr lang="sr-Latn-M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Tranzicioni procesi;</a:t>
            </a:r>
          </a:p>
          <a:p>
            <a:r>
              <a:rPr lang="sr-Latn-M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Zagušenje postoji na svim interkonekcijama;</a:t>
            </a:r>
          </a:p>
          <a:p>
            <a:r>
              <a:rPr lang="sr-Latn-M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Značaj opisanih metoda (tehnički i ekonomski aspekt).</a:t>
            </a:r>
            <a:endParaRPr lang="sr-Latn-M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278" y="2708920"/>
            <a:ext cx="5513531" cy="3154749"/>
          </a:xfrm>
          <a:prstGeom prst="rect">
            <a:avLst/>
          </a:prstGeom>
        </p:spPr>
      </p:pic>
      <p:sp>
        <p:nvSpPr>
          <p:cNvPr id="6" name="Text Placeholder 2"/>
          <p:cNvSpPr txBox="1">
            <a:spLocks/>
          </p:cNvSpPr>
          <p:nvPr/>
        </p:nvSpPr>
        <p:spPr>
          <a:xfrm>
            <a:off x="1124276" y="5589240"/>
            <a:ext cx="6858000" cy="83166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r-Latn-RS" sz="2200" dirty="0" smtClean="0"/>
              <a:t>Pojava zagušenja za 2014. godinu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920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205813"/>
          </a:xfrm>
        </p:spPr>
        <p:txBody>
          <a:bodyPr>
            <a:normAutofit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543800" cy="3886200"/>
          </a:xfrm>
        </p:spPr>
        <p:txBody>
          <a:bodyPr>
            <a:normAutofit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Jedinstveno tržište električne energije;</a:t>
            </a: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Metode za dodjelu raspoloživih prenosnih kapaciteta;</a:t>
            </a: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Intencija upravljanja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zagušenjem;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Povećanje energetske i eksploatacione efikasnosti.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3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6781800" cy="1205813"/>
          </a:xfrm>
        </p:spPr>
        <p:txBody>
          <a:bodyPr>
            <a:normAutofit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Pitanja za diskusiju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543800" cy="38862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Prednosti / nedostaci zajedničke alokacije u odnosu na raniji princip dodjele tzv. split princip 50 % 50.</a:t>
            </a:r>
          </a:p>
          <a:p>
            <a:pPr marL="571500" indent="-571500">
              <a:buFont typeface="+mj-lt"/>
              <a:buAutoNum type="romanUcPeriod"/>
            </a:pP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Uticaj povezivanja Crne Gore i Italije HVDC kablom, na zagušenja na prekograničnim kapacitetima Crne Gore sa susjednim zemljama.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543800" cy="1016496"/>
          </a:xfrm>
        </p:spPr>
        <p:txBody>
          <a:bodyPr/>
          <a:lstStyle/>
          <a:p>
            <a:pPr algn="ctr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93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81800" cy="120581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SADR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ŽAJ: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08720"/>
            <a:ext cx="7543800" cy="3886200"/>
          </a:xfrm>
        </p:spPr>
        <p:txBody>
          <a:bodyPr/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Pojam zagušenja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Principi i metode upravljanja zagušenjem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Mrežni kodovi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Zagušenje u prenosnom sistemu Crne Gore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28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6781800" cy="1080120"/>
          </a:xfrm>
        </p:spPr>
        <p:txBody>
          <a:bodyPr/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Proces liberalizacije;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Efikasno korišćenje i raspodjela prenosnog kapaciteta;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Konkurentno tržište električne energije;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Metodi i sredstva za upravljanje zagušenjem.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01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81800" cy="1205813"/>
          </a:xfrm>
        </p:spPr>
        <p:txBody>
          <a:bodyPr>
            <a:normAutofit fontScale="90000"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POJAM ZAGUŠENJA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3886200"/>
          </a:xfrm>
        </p:spPr>
        <p:txBody>
          <a:bodyPr/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Zagušenje - situacija 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u kojoj željeni prenos dalekovodima prelazi granice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pouzdanosti;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Upravljanje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zagušenjem (šire gledano);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Uloga i zadaci operatora prenosnog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sistema (OPS);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 slučaju smanjenja snage proizvodnje, OPS vodi  računa da se smanjenje što manje primjenjuje na proizvođače koji koriste obnovljive energetske izvore, toplotu ili energiju otpada, ili kombinovanu toplotnu energiju.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99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6781800" cy="1205813"/>
          </a:xfrm>
        </p:spPr>
        <p:txBody>
          <a:bodyPr>
            <a:noAutofit/>
          </a:bodyPr>
          <a:lstStyle/>
          <a:p>
            <a:r>
              <a:rPr lang="sr-Latn-ME" sz="3700" dirty="0">
                <a:latin typeface="Arial" panose="020B0604020202020204" pitchFamily="34" charset="0"/>
                <a:cs typeface="Arial" panose="020B0604020202020204" pitchFamily="34" charset="0"/>
              </a:rPr>
              <a:t>PRINCIPI I METODE UPRAVLJANJA ZAGUŠENJEM</a:t>
            </a:r>
            <a:endParaRPr lang="en-US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48880"/>
            <a:ext cx="7543800" cy="3886200"/>
          </a:xfrm>
        </p:spPr>
        <p:txBody>
          <a:bodyPr>
            <a:normAutofit lnSpcReduction="10000"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Evropska regulativa o uslovima za pristup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mreži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Rješavanje problema upravljanja zagušenjem;</a:t>
            </a: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Ograničavanje transakcija;</a:t>
            </a: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Rasterećenje zagušenog interkonektivnog voda;</a:t>
            </a: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Prihodi od dodjele prenosnih kapaciteta.</a:t>
            </a: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Trostepeni redosljed akcija upravljanja zagušenjem:</a:t>
            </a: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Alokacija prenosnog kapaciteta;</a:t>
            </a: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Prognoza pojave zagušenja;</a:t>
            </a: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Otklanjanje zagušenja.</a:t>
            </a: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Mrežni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kodovi.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4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6781800" cy="1205813"/>
          </a:xfrm>
        </p:spPr>
        <p:txBody>
          <a:bodyPr>
            <a:normAutofit fontScale="90000"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NETRŽIŠNE METODE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543800" cy="3886200"/>
          </a:xfrm>
        </p:spPr>
        <p:txBody>
          <a:bodyPr>
            <a:normAutofit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Prema vrsti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ugovora;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Prema brzini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prijave („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first come-first served“);</a:t>
            </a: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Prema vrijednosti ukupne transakcije;</a:t>
            </a: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Prema učešću u stvarnim tokovima snaga;</a:t>
            </a: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Prema odnosu postojećeg i traženog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kapaciteta („pro-rata).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26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9789"/>
            <a:ext cx="6781800" cy="1205813"/>
          </a:xfrm>
        </p:spPr>
        <p:txBody>
          <a:bodyPr>
            <a:normAutofit/>
          </a:bodyPr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TRŽIŠNE 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33035" y="4894279"/>
            <a:ext cx="3008313" cy="51397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r-Latn-M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Marginalna cijena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443461" y="1848710"/>
            <a:ext cx="3186810" cy="46910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Prednosti: </a:t>
            </a:r>
          </a:p>
          <a:p>
            <a:pPr marL="605790" lvl="1" indent="-285750"/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Transparentna;</a:t>
            </a:r>
          </a:p>
          <a:p>
            <a:pPr marL="605790" lvl="1" indent="-285750"/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Nije diskriminatorna;</a:t>
            </a:r>
          </a:p>
          <a:p>
            <a:pPr marL="605790" lvl="1" indent="-285750"/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Nije potrebno prisutvo berze;</a:t>
            </a:r>
          </a:p>
          <a:p>
            <a:pPr marL="605790" lvl="1" indent="-285750"/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Moguće je primijeniti na različitim tržištima električne energije.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Nedostaci:</a:t>
            </a:r>
          </a:p>
          <a:p>
            <a:pPr marL="605790" lvl="1" indent="-285750"/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Povećani tokovi snaga;</a:t>
            </a:r>
          </a:p>
          <a:p>
            <a:pPr marL="605790" lvl="1" indent="-285750"/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Operator ne smije biti povezan sa trgovcem električne energije.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144" y="2166261"/>
            <a:ext cx="4564320" cy="27633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1486" y="548680"/>
            <a:ext cx="3186810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ME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Eksplicitna aukcija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05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6781800" cy="1205813"/>
          </a:xfrm>
        </p:spPr>
        <p:txBody>
          <a:bodyPr>
            <a:normAutofit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TRŽIŠNE METODE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543800" cy="3886200"/>
          </a:xfrm>
        </p:spPr>
        <p:txBody>
          <a:bodyPr>
            <a:normAutofit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Implicitna aukcija;</a:t>
            </a: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Razdvajanje tržišta;</a:t>
            </a: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Preraspodjela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proizvodnje (Redispatching);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Trgovina u suprotnom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smjeru (Counter trading).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2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6781800" cy="1205813"/>
          </a:xfrm>
        </p:spPr>
        <p:txBody>
          <a:bodyPr>
            <a:noAutofit/>
          </a:bodyPr>
          <a:lstStyle/>
          <a:p>
            <a:r>
              <a:rPr lang="sr-Latn-ME" sz="3700" dirty="0">
                <a:latin typeface="Arial" panose="020B0604020202020204" pitchFamily="34" charset="0"/>
                <a:cs typeface="Arial" panose="020B0604020202020204" pitchFamily="34" charset="0"/>
              </a:rPr>
              <a:t>ZAGUŠENJE U PRENOSNOM SISTEMU CRNE GORE</a:t>
            </a:r>
            <a:endParaRPr lang="en-US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04864"/>
            <a:ext cx="7543800" cy="3886200"/>
          </a:xfrm>
        </p:spPr>
        <p:txBody>
          <a:bodyPr>
            <a:normAutofit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Pravila za dodjelu raspoloživih prenosnih sistema;</a:t>
            </a:r>
          </a:p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Doprinos dodjele prenosnih kapaciteta:</a:t>
            </a: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Siguran i stabilan rad EES-a;</a:t>
            </a: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Javna i nediskriminatorna dodjela raspoloživih prenosnih kapaciteta;</a:t>
            </a: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Optimizacija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iskorišćenosti;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Tranzit električne energije za podmirenje potrošača izvan Crne Gore.</a:t>
            </a:r>
          </a:p>
          <a:p>
            <a:pPr marL="457200" lvl="1" indent="0">
              <a:buNone/>
            </a:pP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9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1252</TotalTime>
  <Words>442</Words>
  <Application>Microsoft Office PowerPoint</Application>
  <PresentationFormat>On-screen Show (4:3)</PresentationFormat>
  <Paragraphs>88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NewsPrint</vt:lpstr>
      <vt:lpstr>METODI ZA UPRAVLJANJE ZAGUŠENJIMA U USLOVIMA LIBERALNOG TRŽIŠTA ELEKTRIČNE ENERGIJE I NJIHOV ZNAČAJ ZA ELEKTROENERGETSKI SISTEM CRNE GORE</vt:lpstr>
      <vt:lpstr>SADRŽAJ:</vt:lpstr>
      <vt:lpstr>UVOD</vt:lpstr>
      <vt:lpstr>POJAM ZAGUŠENJA</vt:lpstr>
      <vt:lpstr>PRINCIPI I METODE UPRAVLJANJA ZAGUŠENJEM</vt:lpstr>
      <vt:lpstr>NETRŽIŠNE METODE</vt:lpstr>
      <vt:lpstr>TRŽIŠNE METODE</vt:lpstr>
      <vt:lpstr>TRŽIŠNE METODE</vt:lpstr>
      <vt:lpstr>ZAGUŠENJE U PRENOSNOM SISTEMU CRNE GORE</vt:lpstr>
      <vt:lpstr>ZAGUŠENJE U PRENOSNOM SISTEMU CRNE GORE</vt:lpstr>
      <vt:lpstr>ZAKLJUČAK</vt:lpstr>
      <vt:lpstr>Pitanja za diskusiju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 ZA UPRAVLJANJE ZAGUŠENJEM U USLOVIMA LIBERALNOG TRŽIŠTA ELEKTRIČNE ENERGIJE</dc:title>
  <dc:creator>sneza</dc:creator>
  <cp:lastModifiedBy>pc</cp:lastModifiedBy>
  <cp:revision>31</cp:revision>
  <dcterms:created xsi:type="dcterms:W3CDTF">2015-05-04T12:34:59Z</dcterms:created>
  <dcterms:modified xsi:type="dcterms:W3CDTF">2015-05-11T21:37:34Z</dcterms:modified>
</cp:coreProperties>
</file>